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Lst>
  <p:sldIdLst>
    <p:sldId id="287" r:id="rId2"/>
    <p:sldId id="279" r:id="rId3"/>
    <p:sldId id="289" r:id="rId4"/>
    <p:sldId id="288" r:id="rId5"/>
    <p:sldId id="290" r:id="rId6"/>
    <p:sldId id="291" r:id="rId7"/>
    <p:sldId id="292" r:id="rId8"/>
    <p:sldId id="28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DAE1B73-54BF-4C3F-B4B7-3FC3687DCDC6}" v="131" dt="2020-12-17T20:11:07.007"/>
    <p1510:client id="{93BB122F-3D6C-450E-8500-E857CA12D252}" v="2537" dt="2020-12-09T02:02:46.4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5A17F-11A3-4459-BCA5-D7156BF6FA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3F633F-76B0-4C7D-9CFF-7354A282E4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B416F8B-D678-45B7-A7EB-00567E08D262}"/>
              </a:ext>
            </a:extLst>
          </p:cNvPr>
          <p:cNvSpPr>
            <a:spLocks noGrp="1"/>
          </p:cNvSpPr>
          <p:nvPr>
            <p:ph type="dt" sz="half" idx="10"/>
          </p:nvPr>
        </p:nvSpPr>
        <p:spPr/>
        <p:txBody>
          <a:bodyPr/>
          <a:lstStyle/>
          <a:p>
            <a:fld id="{9105757C-A866-4283-A6DA-65D708AD239D}" type="datetimeFigureOut">
              <a:rPr lang="en-US" smtClean="0"/>
              <a:t>5/11/2021</a:t>
            </a:fld>
            <a:endParaRPr lang="en-US"/>
          </a:p>
        </p:txBody>
      </p:sp>
      <p:sp>
        <p:nvSpPr>
          <p:cNvPr id="5" name="Footer Placeholder 4">
            <a:extLst>
              <a:ext uri="{FF2B5EF4-FFF2-40B4-BE49-F238E27FC236}">
                <a16:creationId xmlns:a16="http://schemas.microsoft.com/office/drawing/2014/main" id="{FDD5777D-A134-4D35-939A-D47B2BD601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D3AC2C-440D-4F17-A0FD-18EA6AB574DC}"/>
              </a:ext>
            </a:extLst>
          </p:cNvPr>
          <p:cNvSpPr>
            <a:spLocks noGrp="1"/>
          </p:cNvSpPr>
          <p:nvPr>
            <p:ph type="sldNum" sz="quarter" idx="12"/>
          </p:nvPr>
        </p:nvSpPr>
        <p:spPr/>
        <p:txBody>
          <a:bodyPr/>
          <a:lstStyle/>
          <a:p>
            <a:fld id="{4BA8199A-9703-404B-9120-6B8C244E6451}" type="slidenum">
              <a:rPr lang="en-US" smtClean="0"/>
              <a:t>‹#›</a:t>
            </a:fld>
            <a:endParaRPr lang="en-US"/>
          </a:p>
        </p:txBody>
      </p:sp>
    </p:spTree>
    <p:extLst>
      <p:ext uri="{BB962C8B-B14F-4D97-AF65-F5344CB8AC3E}">
        <p14:creationId xmlns:p14="http://schemas.microsoft.com/office/powerpoint/2010/main" val="1541842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C6908-145A-4903-B904-24C0F6C127E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AD825E0-F7D4-4165-9BF8-C861C9046DC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1091D8-7017-4ED6-A776-B22DE3B180B3}"/>
              </a:ext>
            </a:extLst>
          </p:cNvPr>
          <p:cNvSpPr>
            <a:spLocks noGrp="1"/>
          </p:cNvSpPr>
          <p:nvPr>
            <p:ph type="dt" sz="half" idx="10"/>
          </p:nvPr>
        </p:nvSpPr>
        <p:spPr/>
        <p:txBody>
          <a:bodyPr/>
          <a:lstStyle/>
          <a:p>
            <a:fld id="{9105757C-A866-4283-A6DA-65D708AD239D}" type="datetimeFigureOut">
              <a:rPr lang="en-US" smtClean="0"/>
              <a:t>5/11/2021</a:t>
            </a:fld>
            <a:endParaRPr lang="en-US"/>
          </a:p>
        </p:txBody>
      </p:sp>
      <p:sp>
        <p:nvSpPr>
          <p:cNvPr id="5" name="Footer Placeholder 4">
            <a:extLst>
              <a:ext uri="{FF2B5EF4-FFF2-40B4-BE49-F238E27FC236}">
                <a16:creationId xmlns:a16="http://schemas.microsoft.com/office/drawing/2014/main" id="{70EB7942-9557-4F21-A3C8-65F0BB2A75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9B1232-3318-4A64-8C8F-C2BC279F0919}"/>
              </a:ext>
            </a:extLst>
          </p:cNvPr>
          <p:cNvSpPr>
            <a:spLocks noGrp="1"/>
          </p:cNvSpPr>
          <p:nvPr>
            <p:ph type="sldNum" sz="quarter" idx="12"/>
          </p:nvPr>
        </p:nvSpPr>
        <p:spPr/>
        <p:txBody>
          <a:bodyPr/>
          <a:lstStyle/>
          <a:p>
            <a:fld id="{4BA8199A-9703-404B-9120-6B8C244E6451}" type="slidenum">
              <a:rPr lang="en-US" smtClean="0"/>
              <a:t>‹#›</a:t>
            </a:fld>
            <a:endParaRPr lang="en-US"/>
          </a:p>
        </p:txBody>
      </p:sp>
    </p:spTree>
    <p:extLst>
      <p:ext uri="{BB962C8B-B14F-4D97-AF65-F5344CB8AC3E}">
        <p14:creationId xmlns:p14="http://schemas.microsoft.com/office/powerpoint/2010/main" val="14805783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8E7D62-8C35-4A5F-A7B9-C1DC5403B2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18AC1F1-A889-429E-BF04-CCD6CF4FBB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1B8BCD-17BC-415A-8672-FA86C189AB0F}"/>
              </a:ext>
            </a:extLst>
          </p:cNvPr>
          <p:cNvSpPr>
            <a:spLocks noGrp="1"/>
          </p:cNvSpPr>
          <p:nvPr>
            <p:ph type="dt" sz="half" idx="10"/>
          </p:nvPr>
        </p:nvSpPr>
        <p:spPr/>
        <p:txBody>
          <a:bodyPr/>
          <a:lstStyle/>
          <a:p>
            <a:fld id="{9105757C-A866-4283-A6DA-65D708AD239D}" type="datetimeFigureOut">
              <a:rPr lang="en-US" smtClean="0"/>
              <a:t>5/11/2021</a:t>
            </a:fld>
            <a:endParaRPr lang="en-US"/>
          </a:p>
        </p:txBody>
      </p:sp>
      <p:sp>
        <p:nvSpPr>
          <p:cNvPr id="5" name="Footer Placeholder 4">
            <a:extLst>
              <a:ext uri="{FF2B5EF4-FFF2-40B4-BE49-F238E27FC236}">
                <a16:creationId xmlns:a16="http://schemas.microsoft.com/office/drawing/2014/main" id="{74BCA4D5-5044-466F-85B7-B73933F584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28DD64-495B-404B-AE4D-A20A3A538D9B}"/>
              </a:ext>
            </a:extLst>
          </p:cNvPr>
          <p:cNvSpPr>
            <a:spLocks noGrp="1"/>
          </p:cNvSpPr>
          <p:nvPr>
            <p:ph type="sldNum" sz="quarter" idx="12"/>
          </p:nvPr>
        </p:nvSpPr>
        <p:spPr/>
        <p:txBody>
          <a:bodyPr/>
          <a:lstStyle/>
          <a:p>
            <a:fld id="{4BA8199A-9703-404B-9120-6B8C244E6451}" type="slidenum">
              <a:rPr lang="en-US" smtClean="0"/>
              <a:t>‹#›</a:t>
            </a:fld>
            <a:endParaRPr lang="en-US"/>
          </a:p>
        </p:txBody>
      </p:sp>
    </p:spTree>
    <p:extLst>
      <p:ext uri="{BB962C8B-B14F-4D97-AF65-F5344CB8AC3E}">
        <p14:creationId xmlns:p14="http://schemas.microsoft.com/office/powerpoint/2010/main" val="4123851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ex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11757" y="211017"/>
            <a:ext cx="11752446" cy="1148920"/>
          </a:xfrm>
        </p:spPr>
        <p:txBody>
          <a:bodyPr>
            <a:normAutofit/>
          </a:bodyPr>
          <a:lstStyle>
            <a:lvl1pPr>
              <a:lnSpc>
                <a:spcPct val="80000"/>
              </a:lnSpc>
              <a:defRPr sz="5400" b="1" spc="-300" baseline="0">
                <a:solidFill>
                  <a:srgbClr val="26416B"/>
                </a:solidFill>
              </a:defRPr>
            </a:lvl1pPr>
          </a:lstStyle>
          <a:p>
            <a:r>
              <a:rPr lang="en-US" dirty="0"/>
              <a:t>Click to insert title</a:t>
            </a:r>
          </a:p>
        </p:txBody>
      </p:sp>
      <p:sp>
        <p:nvSpPr>
          <p:cNvPr id="3" name="Content Placeholder 2"/>
          <p:cNvSpPr>
            <a:spLocks noGrp="1"/>
          </p:cNvSpPr>
          <p:nvPr>
            <p:ph idx="1" hasCustomPrompt="1"/>
          </p:nvPr>
        </p:nvSpPr>
        <p:spPr>
          <a:xfrm>
            <a:off x="211756" y="1359936"/>
            <a:ext cx="11752447" cy="451835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Insert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4" hasCustomPrompt="1"/>
          </p:nvPr>
        </p:nvSpPr>
        <p:spPr>
          <a:xfrm>
            <a:off x="211757" y="6219929"/>
            <a:ext cx="11206520" cy="394430"/>
          </a:xfrm>
        </p:spPr>
        <p:txBody>
          <a:bodyPr>
            <a:noAutofit/>
          </a:bodyPr>
          <a:lstStyle>
            <a:lvl1pPr marL="0" indent="0" algn="l">
              <a:buNone/>
              <a:defRPr sz="1200" baseline="0">
                <a:solidFill>
                  <a:schemeClr val="bg1"/>
                </a:solidFill>
              </a:defRPr>
            </a:lvl1pPr>
          </a:lstStyle>
          <a:p>
            <a:pPr lvl="0"/>
            <a:r>
              <a:rPr lang="en-US" dirty="0"/>
              <a:t>Insert reference</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691600" y="6219929"/>
            <a:ext cx="272603" cy="394430"/>
          </a:xfrm>
          <a:prstGeom prst="rect">
            <a:avLst/>
          </a:prstGeom>
        </p:spPr>
      </p:pic>
    </p:spTree>
    <p:extLst>
      <p:ext uri="{BB962C8B-B14F-4D97-AF65-F5344CB8AC3E}">
        <p14:creationId xmlns:p14="http://schemas.microsoft.com/office/powerpoint/2010/main" val="13272467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73038" y="297951"/>
            <a:ext cx="11868149" cy="3235963"/>
          </a:xfrm>
        </p:spPr>
        <p:txBody>
          <a:bodyPr anchor="b" anchorCtr="0">
            <a:noAutofit/>
          </a:bodyPr>
          <a:lstStyle>
            <a:lvl1pPr algn="ctr">
              <a:defRPr sz="6000" b="1" cap="all"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US" dirty="0"/>
              <a:t>Course Title</a:t>
            </a:r>
          </a:p>
        </p:txBody>
      </p:sp>
      <p:sp>
        <p:nvSpPr>
          <p:cNvPr id="23" name="Text Placeholder 21"/>
          <p:cNvSpPr>
            <a:spLocks noGrp="1"/>
          </p:cNvSpPr>
          <p:nvPr>
            <p:ph type="body" sz="quarter" idx="14" hasCustomPrompt="1"/>
          </p:nvPr>
        </p:nvSpPr>
        <p:spPr>
          <a:xfrm>
            <a:off x="173037" y="3534310"/>
            <a:ext cx="11868151" cy="294895"/>
          </a:xfrm>
        </p:spPr>
        <p:txBody>
          <a:bodyPr>
            <a:normAutofit/>
          </a:bodyPr>
          <a:lstStyle>
            <a:lvl1pPr marL="0" indent="0" algn="ctr">
              <a:buNone/>
              <a:defRPr sz="1800" b="0" baseline="0">
                <a:solidFill>
                  <a:srgbClr val="E84A27"/>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dirty="0"/>
              <a:t>with</a:t>
            </a:r>
          </a:p>
        </p:txBody>
      </p:sp>
      <p:sp>
        <p:nvSpPr>
          <p:cNvPr id="20" name="Text Placeholder 19"/>
          <p:cNvSpPr>
            <a:spLocks noGrp="1"/>
          </p:cNvSpPr>
          <p:nvPr>
            <p:ph type="body" sz="quarter" idx="13" hasCustomPrompt="1"/>
          </p:nvPr>
        </p:nvSpPr>
        <p:spPr>
          <a:xfrm>
            <a:off x="173038" y="3829205"/>
            <a:ext cx="11868150" cy="496215"/>
          </a:xfrm>
        </p:spPr>
        <p:txBody>
          <a:bodyPr>
            <a:noAutofit/>
          </a:bodyPr>
          <a:lstStyle>
            <a:lvl1pPr marL="0" indent="0" algn="ctr">
              <a:buNone/>
              <a:defRPr sz="3600" cap="all" spc="300" baseline="0">
                <a:solidFill>
                  <a:srgbClr val="E84A27"/>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pPr lvl="0"/>
            <a:r>
              <a:rPr lang="en-US" dirty="0"/>
              <a:t>Instructor Name</a:t>
            </a:r>
          </a:p>
        </p:txBody>
      </p:sp>
      <p:sp>
        <p:nvSpPr>
          <p:cNvPr id="4" name="Text Placeholder 9"/>
          <p:cNvSpPr>
            <a:spLocks noGrp="1"/>
          </p:cNvSpPr>
          <p:nvPr>
            <p:ph type="body" sz="quarter" idx="12" hasCustomPrompt="1"/>
          </p:nvPr>
        </p:nvSpPr>
        <p:spPr>
          <a:xfrm>
            <a:off x="173038" y="5132982"/>
            <a:ext cx="11868150" cy="374579"/>
          </a:xfrm>
        </p:spPr>
        <p:txBody>
          <a:bodyPr>
            <a:noAutofit/>
          </a:bodyPr>
          <a:lstStyle>
            <a:lvl1pPr marL="0" indent="0" algn="ctr">
              <a:buNone/>
              <a:defRPr sz="2800" b="1">
                <a:ln w="3175">
                  <a:noFill/>
                </a:ln>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Module Title</a:t>
            </a:r>
          </a:p>
        </p:txBody>
      </p:sp>
      <p:sp>
        <p:nvSpPr>
          <p:cNvPr id="11" name="Text Placeholder 9"/>
          <p:cNvSpPr>
            <a:spLocks noGrp="1"/>
          </p:cNvSpPr>
          <p:nvPr>
            <p:ph type="body" sz="quarter" idx="11" hasCustomPrompt="1"/>
          </p:nvPr>
        </p:nvSpPr>
        <p:spPr>
          <a:xfrm>
            <a:off x="173038" y="5623676"/>
            <a:ext cx="11868150" cy="374579"/>
          </a:xfrm>
        </p:spPr>
        <p:txBody>
          <a:bodyPr>
            <a:normAutofit/>
          </a:bodyPr>
          <a:lstStyle>
            <a:lvl1pPr marL="0" indent="0" algn="ctr">
              <a:buNone/>
              <a:defRPr sz="2400" b="0">
                <a:solidFill>
                  <a:schemeClr val="bg1"/>
                </a:solidFill>
              </a:defRPr>
            </a:lvl1pPr>
          </a:lstStyle>
          <a:p>
            <a:pPr lvl="0"/>
            <a:r>
              <a:rPr lang="en-US" dirty="0"/>
              <a:t>Lesson Title</a:t>
            </a:r>
          </a:p>
        </p:txBody>
      </p:sp>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691600" y="6219929"/>
            <a:ext cx="272603" cy="394430"/>
          </a:xfrm>
          <a:prstGeom prst="rect">
            <a:avLst/>
          </a:prstGeom>
        </p:spPr>
      </p:pic>
    </p:spTree>
    <p:extLst>
      <p:ext uri="{BB962C8B-B14F-4D97-AF65-F5344CB8AC3E}">
        <p14:creationId xmlns:p14="http://schemas.microsoft.com/office/powerpoint/2010/main" val="22187455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8DE6B-5FCF-46CB-B5EC-F356C27BC2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6457B4-2247-4321-B110-CFAFC32B94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E44E60-E794-4CE6-ACB2-B9AB24AFAD28}"/>
              </a:ext>
            </a:extLst>
          </p:cNvPr>
          <p:cNvSpPr>
            <a:spLocks noGrp="1"/>
          </p:cNvSpPr>
          <p:nvPr>
            <p:ph type="dt" sz="half" idx="10"/>
          </p:nvPr>
        </p:nvSpPr>
        <p:spPr/>
        <p:txBody>
          <a:bodyPr/>
          <a:lstStyle/>
          <a:p>
            <a:fld id="{9105757C-A866-4283-A6DA-65D708AD239D}" type="datetimeFigureOut">
              <a:rPr lang="en-US" smtClean="0"/>
              <a:t>5/11/2021</a:t>
            </a:fld>
            <a:endParaRPr lang="en-US"/>
          </a:p>
        </p:txBody>
      </p:sp>
      <p:sp>
        <p:nvSpPr>
          <p:cNvPr id="5" name="Footer Placeholder 4">
            <a:extLst>
              <a:ext uri="{FF2B5EF4-FFF2-40B4-BE49-F238E27FC236}">
                <a16:creationId xmlns:a16="http://schemas.microsoft.com/office/drawing/2014/main" id="{238C6102-1EC3-47C7-B386-773A646BEC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A7857F-0E15-4E5E-A63F-6D9D81ADBEC2}"/>
              </a:ext>
            </a:extLst>
          </p:cNvPr>
          <p:cNvSpPr>
            <a:spLocks noGrp="1"/>
          </p:cNvSpPr>
          <p:nvPr>
            <p:ph type="sldNum" sz="quarter" idx="12"/>
          </p:nvPr>
        </p:nvSpPr>
        <p:spPr/>
        <p:txBody>
          <a:bodyPr/>
          <a:lstStyle/>
          <a:p>
            <a:fld id="{4BA8199A-9703-404B-9120-6B8C244E6451}" type="slidenum">
              <a:rPr lang="en-US" smtClean="0"/>
              <a:t>‹#›</a:t>
            </a:fld>
            <a:endParaRPr lang="en-US"/>
          </a:p>
        </p:txBody>
      </p:sp>
    </p:spTree>
    <p:extLst>
      <p:ext uri="{BB962C8B-B14F-4D97-AF65-F5344CB8AC3E}">
        <p14:creationId xmlns:p14="http://schemas.microsoft.com/office/powerpoint/2010/main" val="3894672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97BF0-CAC8-4E3C-8BA9-6FC291BA45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EFF7E1-1CD2-4DB8-A402-E968F43EC8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A1A3CB-64E8-4885-9473-20B2F454F734}"/>
              </a:ext>
            </a:extLst>
          </p:cNvPr>
          <p:cNvSpPr>
            <a:spLocks noGrp="1"/>
          </p:cNvSpPr>
          <p:nvPr>
            <p:ph type="dt" sz="half" idx="10"/>
          </p:nvPr>
        </p:nvSpPr>
        <p:spPr/>
        <p:txBody>
          <a:bodyPr/>
          <a:lstStyle/>
          <a:p>
            <a:fld id="{9105757C-A866-4283-A6DA-65D708AD239D}" type="datetimeFigureOut">
              <a:rPr lang="en-US" smtClean="0"/>
              <a:t>5/11/2021</a:t>
            </a:fld>
            <a:endParaRPr lang="en-US"/>
          </a:p>
        </p:txBody>
      </p:sp>
      <p:sp>
        <p:nvSpPr>
          <p:cNvPr id="5" name="Footer Placeholder 4">
            <a:extLst>
              <a:ext uri="{FF2B5EF4-FFF2-40B4-BE49-F238E27FC236}">
                <a16:creationId xmlns:a16="http://schemas.microsoft.com/office/drawing/2014/main" id="{47B03D8E-3B4A-4D19-A566-1E235C89B2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91307B-3741-4DA1-8111-6256BE267BAF}"/>
              </a:ext>
            </a:extLst>
          </p:cNvPr>
          <p:cNvSpPr>
            <a:spLocks noGrp="1"/>
          </p:cNvSpPr>
          <p:nvPr>
            <p:ph type="sldNum" sz="quarter" idx="12"/>
          </p:nvPr>
        </p:nvSpPr>
        <p:spPr/>
        <p:txBody>
          <a:bodyPr/>
          <a:lstStyle/>
          <a:p>
            <a:fld id="{4BA8199A-9703-404B-9120-6B8C244E6451}" type="slidenum">
              <a:rPr lang="en-US" smtClean="0"/>
              <a:t>‹#›</a:t>
            </a:fld>
            <a:endParaRPr lang="en-US"/>
          </a:p>
        </p:txBody>
      </p:sp>
    </p:spTree>
    <p:extLst>
      <p:ext uri="{BB962C8B-B14F-4D97-AF65-F5344CB8AC3E}">
        <p14:creationId xmlns:p14="http://schemas.microsoft.com/office/powerpoint/2010/main" val="3210469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753E6-A0B0-40F0-8D2F-DB000868D7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6DFE27-2B00-44DF-A825-F747FA5851D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1E3154-9A8E-4096-8651-AA90D9D4827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BD1ACE6-714B-4170-A406-11512E6A6484}"/>
              </a:ext>
            </a:extLst>
          </p:cNvPr>
          <p:cNvSpPr>
            <a:spLocks noGrp="1"/>
          </p:cNvSpPr>
          <p:nvPr>
            <p:ph type="dt" sz="half" idx="10"/>
          </p:nvPr>
        </p:nvSpPr>
        <p:spPr/>
        <p:txBody>
          <a:bodyPr/>
          <a:lstStyle/>
          <a:p>
            <a:fld id="{9105757C-A866-4283-A6DA-65D708AD239D}" type="datetimeFigureOut">
              <a:rPr lang="en-US" smtClean="0"/>
              <a:t>5/11/2021</a:t>
            </a:fld>
            <a:endParaRPr lang="en-US"/>
          </a:p>
        </p:txBody>
      </p:sp>
      <p:sp>
        <p:nvSpPr>
          <p:cNvPr id="6" name="Footer Placeholder 5">
            <a:extLst>
              <a:ext uri="{FF2B5EF4-FFF2-40B4-BE49-F238E27FC236}">
                <a16:creationId xmlns:a16="http://schemas.microsoft.com/office/drawing/2014/main" id="{34AC3454-6686-4C97-82F1-F107B66232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1D13A7-AA58-46A6-B9F5-DDC828B63F6F}"/>
              </a:ext>
            </a:extLst>
          </p:cNvPr>
          <p:cNvSpPr>
            <a:spLocks noGrp="1"/>
          </p:cNvSpPr>
          <p:nvPr>
            <p:ph type="sldNum" sz="quarter" idx="12"/>
          </p:nvPr>
        </p:nvSpPr>
        <p:spPr/>
        <p:txBody>
          <a:bodyPr/>
          <a:lstStyle/>
          <a:p>
            <a:fld id="{4BA8199A-9703-404B-9120-6B8C244E6451}" type="slidenum">
              <a:rPr lang="en-US" smtClean="0"/>
              <a:t>‹#›</a:t>
            </a:fld>
            <a:endParaRPr lang="en-US"/>
          </a:p>
        </p:txBody>
      </p:sp>
    </p:spTree>
    <p:extLst>
      <p:ext uri="{BB962C8B-B14F-4D97-AF65-F5344CB8AC3E}">
        <p14:creationId xmlns:p14="http://schemas.microsoft.com/office/powerpoint/2010/main" val="3403520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E1E31-51BD-4715-891E-2CD756C640F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0AAF1E1-B89E-4964-BD71-A12C9ADE01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6CB5D4-9145-4F1F-B228-88E909B37A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69AAA5-0C2A-41CE-A306-B7A13EA24C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982928-1AD6-414F-AD4C-01E9880D6DF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3CBD22C-BD77-4963-8DF7-D11D194F172C}"/>
              </a:ext>
            </a:extLst>
          </p:cNvPr>
          <p:cNvSpPr>
            <a:spLocks noGrp="1"/>
          </p:cNvSpPr>
          <p:nvPr>
            <p:ph type="dt" sz="half" idx="10"/>
          </p:nvPr>
        </p:nvSpPr>
        <p:spPr/>
        <p:txBody>
          <a:bodyPr/>
          <a:lstStyle/>
          <a:p>
            <a:fld id="{9105757C-A866-4283-A6DA-65D708AD239D}" type="datetimeFigureOut">
              <a:rPr lang="en-US" smtClean="0"/>
              <a:t>5/11/2021</a:t>
            </a:fld>
            <a:endParaRPr lang="en-US"/>
          </a:p>
        </p:txBody>
      </p:sp>
      <p:sp>
        <p:nvSpPr>
          <p:cNvPr id="8" name="Footer Placeholder 7">
            <a:extLst>
              <a:ext uri="{FF2B5EF4-FFF2-40B4-BE49-F238E27FC236}">
                <a16:creationId xmlns:a16="http://schemas.microsoft.com/office/drawing/2014/main" id="{BE39B615-57F7-4581-8B75-A764B600330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A4B662F-D283-4F95-AC1E-8BA30BF0BE6E}"/>
              </a:ext>
            </a:extLst>
          </p:cNvPr>
          <p:cNvSpPr>
            <a:spLocks noGrp="1"/>
          </p:cNvSpPr>
          <p:nvPr>
            <p:ph type="sldNum" sz="quarter" idx="12"/>
          </p:nvPr>
        </p:nvSpPr>
        <p:spPr/>
        <p:txBody>
          <a:bodyPr/>
          <a:lstStyle/>
          <a:p>
            <a:fld id="{4BA8199A-9703-404B-9120-6B8C244E6451}" type="slidenum">
              <a:rPr lang="en-US" smtClean="0"/>
              <a:t>‹#›</a:t>
            </a:fld>
            <a:endParaRPr lang="en-US"/>
          </a:p>
        </p:txBody>
      </p:sp>
    </p:spTree>
    <p:extLst>
      <p:ext uri="{BB962C8B-B14F-4D97-AF65-F5344CB8AC3E}">
        <p14:creationId xmlns:p14="http://schemas.microsoft.com/office/powerpoint/2010/main" val="2536749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C9FC5-18EA-4FAE-B570-111B8E7479D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B189BEA-428B-4566-AA66-D62FC92A95AF}"/>
              </a:ext>
            </a:extLst>
          </p:cNvPr>
          <p:cNvSpPr>
            <a:spLocks noGrp="1"/>
          </p:cNvSpPr>
          <p:nvPr>
            <p:ph type="dt" sz="half" idx="10"/>
          </p:nvPr>
        </p:nvSpPr>
        <p:spPr/>
        <p:txBody>
          <a:bodyPr/>
          <a:lstStyle/>
          <a:p>
            <a:fld id="{9105757C-A866-4283-A6DA-65D708AD239D}" type="datetimeFigureOut">
              <a:rPr lang="en-US" smtClean="0"/>
              <a:t>5/11/2021</a:t>
            </a:fld>
            <a:endParaRPr lang="en-US"/>
          </a:p>
        </p:txBody>
      </p:sp>
      <p:sp>
        <p:nvSpPr>
          <p:cNvPr id="4" name="Footer Placeholder 3">
            <a:extLst>
              <a:ext uri="{FF2B5EF4-FFF2-40B4-BE49-F238E27FC236}">
                <a16:creationId xmlns:a16="http://schemas.microsoft.com/office/drawing/2014/main" id="{228FFF0D-21B0-4758-8F27-191F5F439ED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169E278-1314-45C5-976A-D1AA57A8AECF}"/>
              </a:ext>
            </a:extLst>
          </p:cNvPr>
          <p:cNvSpPr>
            <a:spLocks noGrp="1"/>
          </p:cNvSpPr>
          <p:nvPr>
            <p:ph type="sldNum" sz="quarter" idx="12"/>
          </p:nvPr>
        </p:nvSpPr>
        <p:spPr/>
        <p:txBody>
          <a:bodyPr/>
          <a:lstStyle/>
          <a:p>
            <a:fld id="{4BA8199A-9703-404B-9120-6B8C244E6451}" type="slidenum">
              <a:rPr lang="en-US" smtClean="0"/>
              <a:t>‹#›</a:t>
            </a:fld>
            <a:endParaRPr lang="en-US"/>
          </a:p>
        </p:txBody>
      </p:sp>
    </p:spTree>
    <p:extLst>
      <p:ext uri="{BB962C8B-B14F-4D97-AF65-F5344CB8AC3E}">
        <p14:creationId xmlns:p14="http://schemas.microsoft.com/office/powerpoint/2010/main" val="730576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DC93D9-A882-4B8B-919A-431746DFAF6F}"/>
              </a:ext>
            </a:extLst>
          </p:cNvPr>
          <p:cNvSpPr>
            <a:spLocks noGrp="1"/>
          </p:cNvSpPr>
          <p:nvPr>
            <p:ph type="dt" sz="half" idx="10"/>
          </p:nvPr>
        </p:nvSpPr>
        <p:spPr/>
        <p:txBody>
          <a:bodyPr/>
          <a:lstStyle/>
          <a:p>
            <a:fld id="{9105757C-A866-4283-A6DA-65D708AD239D}" type="datetimeFigureOut">
              <a:rPr lang="en-US" smtClean="0"/>
              <a:t>5/11/2021</a:t>
            </a:fld>
            <a:endParaRPr lang="en-US"/>
          </a:p>
        </p:txBody>
      </p:sp>
      <p:sp>
        <p:nvSpPr>
          <p:cNvPr id="3" name="Footer Placeholder 2">
            <a:extLst>
              <a:ext uri="{FF2B5EF4-FFF2-40B4-BE49-F238E27FC236}">
                <a16:creationId xmlns:a16="http://schemas.microsoft.com/office/drawing/2014/main" id="{F7FDDAE8-09AC-4661-A8EE-C4A3E8D7108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B9D924-A674-4C53-92BC-FB6F181DCCD4}"/>
              </a:ext>
            </a:extLst>
          </p:cNvPr>
          <p:cNvSpPr>
            <a:spLocks noGrp="1"/>
          </p:cNvSpPr>
          <p:nvPr>
            <p:ph type="sldNum" sz="quarter" idx="12"/>
          </p:nvPr>
        </p:nvSpPr>
        <p:spPr/>
        <p:txBody>
          <a:bodyPr/>
          <a:lstStyle/>
          <a:p>
            <a:fld id="{4BA8199A-9703-404B-9120-6B8C244E6451}" type="slidenum">
              <a:rPr lang="en-US" smtClean="0"/>
              <a:t>‹#›</a:t>
            </a:fld>
            <a:endParaRPr lang="en-US"/>
          </a:p>
        </p:txBody>
      </p:sp>
    </p:spTree>
    <p:extLst>
      <p:ext uri="{BB962C8B-B14F-4D97-AF65-F5344CB8AC3E}">
        <p14:creationId xmlns:p14="http://schemas.microsoft.com/office/powerpoint/2010/main" val="1500021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0D339-9CEA-436C-9994-C3507062E3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EB15F48-CC13-4C1F-8462-A77C3A9503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EEF57D-7329-4C99-B6EF-D0ED3508E6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6CC5D4-E30F-4424-AF63-D6741834EAC8}"/>
              </a:ext>
            </a:extLst>
          </p:cNvPr>
          <p:cNvSpPr>
            <a:spLocks noGrp="1"/>
          </p:cNvSpPr>
          <p:nvPr>
            <p:ph type="dt" sz="half" idx="10"/>
          </p:nvPr>
        </p:nvSpPr>
        <p:spPr/>
        <p:txBody>
          <a:bodyPr/>
          <a:lstStyle/>
          <a:p>
            <a:fld id="{9105757C-A866-4283-A6DA-65D708AD239D}" type="datetimeFigureOut">
              <a:rPr lang="en-US" smtClean="0"/>
              <a:t>5/11/2021</a:t>
            </a:fld>
            <a:endParaRPr lang="en-US"/>
          </a:p>
        </p:txBody>
      </p:sp>
      <p:sp>
        <p:nvSpPr>
          <p:cNvPr id="6" name="Footer Placeholder 5">
            <a:extLst>
              <a:ext uri="{FF2B5EF4-FFF2-40B4-BE49-F238E27FC236}">
                <a16:creationId xmlns:a16="http://schemas.microsoft.com/office/drawing/2014/main" id="{B7DD0699-8AB6-40BD-83EB-809C5B74B6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96999D-E9DB-4237-B73F-8DC8B83398BC}"/>
              </a:ext>
            </a:extLst>
          </p:cNvPr>
          <p:cNvSpPr>
            <a:spLocks noGrp="1"/>
          </p:cNvSpPr>
          <p:nvPr>
            <p:ph type="sldNum" sz="quarter" idx="12"/>
          </p:nvPr>
        </p:nvSpPr>
        <p:spPr/>
        <p:txBody>
          <a:bodyPr/>
          <a:lstStyle/>
          <a:p>
            <a:fld id="{4BA8199A-9703-404B-9120-6B8C244E6451}" type="slidenum">
              <a:rPr lang="en-US" smtClean="0"/>
              <a:t>‹#›</a:t>
            </a:fld>
            <a:endParaRPr lang="en-US"/>
          </a:p>
        </p:txBody>
      </p:sp>
    </p:spTree>
    <p:extLst>
      <p:ext uri="{BB962C8B-B14F-4D97-AF65-F5344CB8AC3E}">
        <p14:creationId xmlns:p14="http://schemas.microsoft.com/office/powerpoint/2010/main" val="472890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CC4A8-78D4-4325-9E32-9256E7DD71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C0ACE40-0760-428A-A449-6529D568E4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B78CBC-D6F6-4CE0-A5EC-597B77C9BA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95DA45-6B7F-44F6-A210-C24730185119}"/>
              </a:ext>
            </a:extLst>
          </p:cNvPr>
          <p:cNvSpPr>
            <a:spLocks noGrp="1"/>
          </p:cNvSpPr>
          <p:nvPr>
            <p:ph type="dt" sz="half" idx="10"/>
          </p:nvPr>
        </p:nvSpPr>
        <p:spPr/>
        <p:txBody>
          <a:bodyPr/>
          <a:lstStyle/>
          <a:p>
            <a:fld id="{9105757C-A866-4283-A6DA-65D708AD239D}" type="datetimeFigureOut">
              <a:rPr lang="en-US" smtClean="0"/>
              <a:t>5/11/2021</a:t>
            </a:fld>
            <a:endParaRPr lang="en-US"/>
          </a:p>
        </p:txBody>
      </p:sp>
      <p:sp>
        <p:nvSpPr>
          <p:cNvPr id="6" name="Footer Placeholder 5">
            <a:extLst>
              <a:ext uri="{FF2B5EF4-FFF2-40B4-BE49-F238E27FC236}">
                <a16:creationId xmlns:a16="http://schemas.microsoft.com/office/drawing/2014/main" id="{B66E0B34-A16D-4771-9862-C97102CC6B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39B2B9-3C8A-4ADC-B9C9-E9AC5DCA5726}"/>
              </a:ext>
            </a:extLst>
          </p:cNvPr>
          <p:cNvSpPr>
            <a:spLocks noGrp="1"/>
          </p:cNvSpPr>
          <p:nvPr>
            <p:ph type="sldNum" sz="quarter" idx="12"/>
          </p:nvPr>
        </p:nvSpPr>
        <p:spPr/>
        <p:txBody>
          <a:bodyPr/>
          <a:lstStyle/>
          <a:p>
            <a:fld id="{4BA8199A-9703-404B-9120-6B8C244E6451}" type="slidenum">
              <a:rPr lang="en-US" smtClean="0"/>
              <a:t>‹#›</a:t>
            </a:fld>
            <a:endParaRPr lang="en-US"/>
          </a:p>
        </p:txBody>
      </p:sp>
    </p:spTree>
    <p:extLst>
      <p:ext uri="{BB962C8B-B14F-4D97-AF65-F5344CB8AC3E}">
        <p14:creationId xmlns:p14="http://schemas.microsoft.com/office/powerpoint/2010/main" val="2262093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233828-C27D-4307-A20A-00F48580EA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1206896-C6AB-4505-9592-3447B98E5F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1B9B26-A974-422D-96F3-EF1C2C66EE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05757C-A866-4283-A6DA-65D708AD239D}" type="datetimeFigureOut">
              <a:rPr lang="en-US" smtClean="0"/>
              <a:t>5/11/2021</a:t>
            </a:fld>
            <a:endParaRPr lang="en-US"/>
          </a:p>
        </p:txBody>
      </p:sp>
      <p:sp>
        <p:nvSpPr>
          <p:cNvPr id="5" name="Footer Placeholder 4">
            <a:extLst>
              <a:ext uri="{FF2B5EF4-FFF2-40B4-BE49-F238E27FC236}">
                <a16:creationId xmlns:a16="http://schemas.microsoft.com/office/drawing/2014/main" id="{8F57050C-CCD8-459A-BFBC-0788026552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5A91D3D-0322-4F13-8793-1D6B7AE9A0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A8199A-9703-404B-9120-6B8C244E6451}" type="slidenum">
              <a:rPr lang="en-US" smtClean="0"/>
              <a:t>‹#›</a:t>
            </a:fld>
            <a:endParaRPr lang="en-US"/>
          </a:p>
        </p:txBody>
      </p:sp>
    </p:spTree>
    <p:extLst>
      <p:ext uri="{BB962C8B-B14F-4D97-AF65-F5344CB8AC3E}">
        <p14:creationId xmlns:p14="http://schemas.microsoft.com/office/powerpoint/2010/main" val="218787635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60" r:id="rId12"/>
    <p:sldLayoutId id="2147483674"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sl.noaa.gov/data/usclimdivs/correlation/" TargetMode="External"/><Relationship Id="rId2" Type="http://schemas.openxmlformats.org/officeDocument/2006/relationships/hyperlink" Target="https://www.weather.gov/images/fwd/climate/enso/ElNino_winter.png" TargetMode="Externa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training.weather.gov/pds/climate/pcu2/statistics/Stats/part2/Corr_Space.htm" TargetMode="External"/><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hyperlink" Target="https://creativecommons.org/licenses/by-nc/4.0/legalcode" TargetMode="External"/><Relationship Id="rId2" Type="http://schemas.openxmlformats.org/officeDocument/2006/relationships/hyperlink" Target="https://mgimond.github.io/Spatial/spatial-autocorrelation.html" TargetMode="Externa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https://mgimond.github.io/Spatial/spatial-autocorrelation.html" TargetMode="External"/><Relationship Id="rId2" Type="http://schemas.openxmlformats.org/officeDocument/2006/relationships/image" Target="../media/image8.png"/><Relationship Id="rId1" Type="http://schemas.openxmlformats.org/officeDocument/2006/relationships/slideLayout" Target="../slideLayouts/slideLayout12.xml"/><Relationship Id="rId4" Type="http://schemas.openxmlformats.org/officeDocument/2006/relationships/hyperlink" Target="https://creativecommons.org/licenses/by-nc/4.0/legalcod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F0013BF-C709-490D-BF53-DDE2778FCB43}"/>
              </a:ext>
            </a:extLst>
          </p:cNvPr>
          <p:cNvSpPr>
            <a:spLocks noGrp="1"/>
          </p:cNvSpPr>
          <p:nvPr>
            <p:ph type="body" sz="quarter" idx="14"/>
          </p:nvPr>
        </p:nvSpPr>
        <p:spPr/>
        <p:txBody>
          <a:bodyPr/>
          <a:lstStyle/>
          <a:p>
            <a:r>
              <a:rPr lang="en-US" dirty="0"/>
              <a:t>Top image courtesy of NOAA’s National Weather Service: </a:t>
            </a:r>
            <a:r>
              <a:rPr lang="en-US" dirty="0">
                <a:hlinkClick r:id="rId2"/>
              </a:rPr>
              <a:t>https://www.weather.gov/images/fwd/climate/enso/ElNino_winter.png</a:t>
            </a:r>
            <a:endParaRPr lang="en-US" dirty="0"/>
          </a:p>
          <a:p>
            <a:r>
              <a:rPr lang="en-US" dirty="0"/>
              <a:t>Bottom image courtesy of NOAA’s Physical Sciences Laboratory, produced at: </a:t>
            </a:r>
            <a:r>
              <a:rPr lang="en-US" dirty="0">
                <a:hlinkClick r:id="rId3"/>
              </a:rPr>
              <a:t>https://psl.noaa.gov/data/usclimdivs/correlation/</a:t>
            </a:r>
            <a:r>
              <a:rPr lang="en-US" dirty="0"/>
              <a:t>  </a:t>
            </a:r>
          </a:p>
        </p:txBody>
      </p:sp>
      <p:sp>
        <p:nvSpPr>
          <p:cNvPr id="6" name="Content Placeholder 5">
            <a:extLst>
              <a:ext uri="{FF2B5EF4-FFF2-40B4-BE49-F238E27FC236}">
                <a16:creationId xmlns:a16="http://schemas.microsoft.com/office/drawing/2014/main" id="{A3FB8989-EB58-46DF-986D-98DE35C7BE69}"/>
              </a:ext>
            </a:extLst>
          </p:cNvPr>
          <p:cNvSpPr>
            <a:spLocks noGrp="1"/>
          </p:cNvSpPr>
          <p:nvPr>
            <p:ph idx="1"/>
          </p:nvPr>
        </p:nvSpPr>
        <p:spPr>
          <a:xfrm>
            <a:off x="211757" y="1359936"/>
            <a:ext cx="6339963" cy="4518350"/>
          </a:xfrm>
        </p:spPr>
        <p:txBody>
          <a:bodyPr/>
          <a:lstStyle/>
          <a:p>
            <a:pPr marL="0" indent="0">
              <a:buNone/>
            </a:pPr>
            <a:r>
              <a:rPr lang="en-US" b="1" i="1" dirty="0"/>
              <a:t>Temporal correlation: </a:t>
            </a:r>
            <a:r>
              <a:rPr lang="en-US" dirty="0"/>
              <a:t>Correlation of time series of two variables at same location </a:t>
            </a:r>
          </a:p>
          <a:p>
            <a:pPr marL="457200" indent="-457200"/>
            <a:r>
              <a:rPr lang="en-US" i="1" dirty="0"/>
              <a:t>Example: </a:t>
            </a:r>
            <a:r>
              <a:rPr lang="en-US" dirty="0"/>
              <a:t>Characteristics of crops + precipitation </a:t>
            </a:r>
            <a:endParaRPr lang="en-US" dirty="0">
              <a:cs typeface="Calibri"/>
            </a:endParaRPr>
          </a:p>
          <a:p>
            <a:pPr marL="0" indent="0">
              <a:buNone/>
            </a:pPr>
            <a:r>
              <a:rPr lang="en-US" b="1" i="1" dirty="0"/>
              <a:t>Spatial correlation: </a:t>
            </a:r>
            <a:r>
              <a:rPr lang="en-US" dirty="0"/>
              <a:t>Same times, variables at different locations</a:t>
            </a:r>
          </a:p>
          <a:p>
            <a:pPr marL="457200" indent="-457200"/>
            <a:r>
              <a:rPr lang="en-US" i="1" dirty="0"/>
              <a:t>Example</a:t>
            </a:r>
            <a:r>
              <a:rPr lang="en-US" i="1" dirty="0">
                <a:ea typeface="+mn-lt"/>
                <a:cs typeface="+mn-lt"/>
              </a:rPr>
              <a:t>:</a:t>
            </a:r>
            <a:r>
              <a:rPr lang="en-US" dirty="0">
                <a:ea typeface="+mn-lt"/>
                <a:cs typeface="+mn-lt"/>
              </a:rPr>
              <a:t> Ocean temperature in Pacific and precipitation in the United States – </a:t>
            </a:r>
            <a:r>
              <a:rPr lang="en-US" b="1" i="1" dirty="0">
                <a:solidFill>
                  <a:srgbClr val="FF0000"/>
                </a:solidFill>
                <a:ea typeface="+mn-lt"/>
                <a:cs typeface="+mn-lt"/>
              </a:rPr>
              <a:t>teleconnections </a:t>
            </a:r>
            <a:endParaRPr lang="en-US" dirty="0">
              <a:solidFill>
                <a:srgbClr val="000000"/>
              </a:solidFill>
              <a:ea typeface="+mn-lt"/>
              <a:cs typeface="+mn-lt"/>
            </a:endParaRPr>
          </a:p>
          <a:p>
            <a:endParaRPr lang="en-US" dirty="0"/>
          </a:p>
        </p:txBody>
      </p:sp>
      <p:pic>
        <p:nvPicPr>
          <p:cNvPr id="1026" name="Picture 2">
            <a:extLst>
              <a:ext uri="{FF2B5EF4-FFF2-40B4-BE49-F238E27FC236}">
                <a16:creationId xmlns:a16="http://schemas.microsoft.com/office/drawing/2014/main" id="{D1A4FAF5-8B21-4315-9087-0E1A0FCFED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51720" y="1227725"/>
            <a:ext cx="3754704" cy="249428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97A5FD5-2077-4ADF-8C4A-A59BAF146B2F}"/>
              </a:ext>
            </a:extLst>
          </p:cNvPr>
          <p:cNvSpPr txBox="1"/>
          <p:nvPr/>
        </p:nvSpPr>
        <p:spPr>
          <a:xfrm>
            <a:off x="6375760" y="925172"/>
            <a:ext cx="5042517" cy="369332"/>
          </a:xfrm>
          <a:prstGeom prst="rect">
            <a:avLst/>
          </a:prstGeom>
          <a:noFill/>
        </p:spPr>
        <p:txBody>
          <a:bodyPr wrap="square" rtlCol="0">
            <a:spAutoFit/>
          </a:bodyPr>
          <a:lstStyle/>
          <a:p>
            <a:r>
              <a:rPr lang="en-US" b="1" i="1" dirty="0"/>
              <a:t>El Nino: Winter Teleconnections in North America</a:t>
            </a:r>
          </a:p>
        </p:txBody>
      </p:sp>
      <p:sp>
        <p:nvSpPr>
          <p:cNvPr id="13" name="Title 1">
            <a:extLst>
              <a:ext uri="{FF2B5EF4-FFF2-40B4-BE49-F238E27FC236}">
                <a16:creationId xmlns:a16="http://schemas.microsoft.com/office/drawing/2014/main" id="{1734734D-9696-4D8B-8EC6-190DF72E9F0A}"/>
              </a:ext>
            </a:extLst>
          </p:cNvPr>
          <p:cNvSpPr>
            <a:spLocks noGrp="1"/>
          </p:cNvSpPr>
          <p:nvPr>
            <p:ph type="title"/>
          </p:nvPr>
        </p:nvSpPr>
        <p:spPr>
          <a:xfrm>
            <a:off x="211757" y="211017"/>
            <a:ext cx="11752446" cy="1148920"/>
          </a:xfrm>
        </p:spPr>
        <p:txBody>
          <a:bodyPr/>
          <a:lstStyle/>
          <a:p>
            <a:r>
              <a:rPr lang="en-US" dirty="0"/>
              <a:t>HOW CAN WE USE CORRELATION?</a:t>
            </a:r>
          </a:p>
        </p:txBody>
      </p:sp>
      <p:pic>
        <p:nvPicPr>
          <p:cNvPr id="1028" name="Picture 4">
            <a:extLst>
              <a:ext uri="{FF2B5EF4-FFF2-40B4-BE49-F238E27FC236}">
                <a16:creationId xmlns:a16="http://schemas.microsoft.com/office/drawing/2014/main" id="{BAD3D49D-536E-4B0D-9796-0049FEFF296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29072" y="3056036"/>
            <a:ext cx="3172082" cy="2993071"/>
          </a:xfrm>
          <a:prstGeom prst="rect">
            <a:avLst/>
          </a:prstGeom>
          <a:solidFill>
            <a:schemeClr val="bg1"/>
          </a:solidFill>
          <a:ln>
            <a:solidFill>
              <a:schemeClr val="tx1"/>
            </a:solidFill>
          </a:ln>
        </p:spPr>
      </p:pic>
    </p:spTree>
    <p:extLst>
      <p:ext uri="{BB962C8B-B14F-4D97-AF65-F5344CB8AC3E}">
        <p14:creationId xmlns:p14="http://schemas.microsoft.com/office/powerpoint/2010/main" val="14802315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CAN WE USE CORRELATION?</a:t>
            </a:r>
          </a:p>
        </p:txBody>
      </p:sp>
      <p:sp>
        <p:nvSpPr>
          <p:cNvPr id="3" name="Content Placeholder 2"/>
          <p:cNvSpPr>
            <a:spLocks noGrp="1"/>
          </p:cNvSpPr>
          <p:nvPr>
            <p:ph idx="1"/>
          </p:nvPr>
        </p:nvSpPr>
        <p:spPr>
          <a:xfrm>
            <a:off x="211756" y="1359936"/>
            <a:ext cx="11400236" cy="4518350"/>
          </a:xfrm>
        </p:spPr>
        <p:txBody>
          <a:bodyPr vert="horz" lIns="91440" tIns="45720" rIns="91440" bIns="45720" rtlCol="0" anchor="t">
            <a:normAutofit/>
          </a:bodyPr>
          <a:lstStyle/>
          <a:p>
            <a:pPr marL="0" indent="0">
              <a:buNone/>
            </a:pPr>
            <a:r>
              <a:rPr lang="en-US" b="1" i="1" dirty="0"/>
              <a:t>Spatial or temporal </a:t>
            </a:r>
            <a:r>
              <a:rPr lang="en-US" b="1" i="1" dirty="0">
                <a:solidFill>
                  <a:srgbClr val="FF0000"/>
                </a:solidFill>
              </a:rPr>
              <a:t>auto</a:t>
            </a:r>
            <a:r>
              <a:rPr lang="en-US" b="1" i="1" dirty="0"/>
              <a:t>correlation:  </a:t>
            </a:r>
            <a:r>
              <a:rPr lang="en-US" dirty="0"/>
              <a:t>Correlation of a variable with itself </a:t>
            </a:r>
            <a:endParaRPr lang="en-US" dirty="0">
              <a:cs typeface="Calibri"/>
            </a:endParaRPr>
          </a:p>
          <a:p>
            <a:pPr marL="457200" indent="-457200"/>
            <a:r>
              <a:rPr lang="en-US" dirty="0"/>
              <a:t>At a time lag:  </a:t>
            </a:r>
          </a:p>
          <a:p>
            <a:pPr marL="914400" lvl="1"/>
            <a:r>
              <a:rPr lang="en-US" dirty="0"/>
              <a:t>An evaluation of </a:t>
            </a:r>
            <a:r>
              <a:rPr lang="en-US" i="1" dirty="0"/>
              <a:t>persistence </a:t>
            </a:r>
            <a:r>
              <a:rPr lang="en-US" dirty="0"/>
              <a:t>of the feature/data</a:t>
            </a:r>
            <a:endParaRPr lang="en-US" dirty="0">
              <a:cs typeface="Calibri"/>
            </a:endParaRPr>
          </a:p>
          <a:p>
            <a:pPr marL="914400" lvl="1"/>
            <a:r>
              <a:rPr lang="en-US" dirty="0"/>
              <a:t>An evaluation of the cyclical nature of the data </a:t>
            </a:r>
            <a:endParaRPr lang="en-US" dirty="0">
              <a:cs typeface="Calibri"/>
            </a:endParaRPr>
          </a:p>
          <a:p>
            <a:pPr marL="457200" indent="-457200"/>
            <a:r>
              <a:rPr lang="en-US" dirty="0">
                <a:ea typeface="+mn-lt"/>
                <a:cs typeface="+mn-lt"/>
              </a:rPr>
              <a:t>At a different location:  </a:t>
            </a:r>
          </a:p>
          <a:p>
            <a:pPr marL="914400" lvl="1"/>
            <a:r>
              <a:rPr lang="en-US" dirty="0">
                <a:ea typeface="+mn-lt"/>
                <a:cs typeface="+mn-lt"/>
              </a:rPr>
              <a:t>An evaluation of spatial patterns </a:t>
            </a:r>
            <a:endParaRPr lang="en-US" i="1" dirty="0">
              <a:ea typeface="+mn-lt"/>
              <a:cs typeface="+mn-lt"/>
            </a:endParaRPr>
          </a:p>
        </p:txBody>
      </p:sp>
      <p:sp>
        <p:nvSpPr>
          <p:cNvPr id="4" name="Text Placeholder 3"/>
          <p:cNvSpPr>
            <a:spLocks noGrp="1"/>
          </p:cNvSpPr>
          <p:nvPr>
            <p:ph type="body" sz="quarter" idx="14"/>
          </p:nvPr>
        </p:nvSpPr>
        <p:spPr/>
        <p:txBody>
          <a:bodyPr vert="horz" lIns="91440" tIns="45720" rIns="91440" bIns="45720" rtlCol="0" anchor="t">
            <a:noAutofit/>
          </a:bodyPr>
          <a:lstStyle/>
          <a:p>
            <a:endParaRPr lang="en-US" dirty="0"/>
          </a:p>
        </p:txBody>
      </p:sp>
    </p:spTree>
    <p:extLst>
      <p:ext uri="{BB962C8B-B14F-4D97-AF65-F5344CB8AC3E}">
        <p14:creationId xmlns:p14="http://schemas.microsoft.com/office/powerpoint/2010/main" val="3672206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20D32-0A7D-49D2-8CF0-1240B04CB6A0}"/>
              </a:ext>
            </a:extLst>
          </p:cNvPr>
          <p:cNvSpPr>
            <a:spLocks noGrp="1"/>
          </p:cNvSpPr>
          <p:nvPr>
            <p:ph type="title"/>
          </p:nvPr>
        </p:nvSpPr>
        <p:spPr/>
        <p:txBody>
          <a:bodyPr>
            <a:normAutofit fontScale="90000"/>
          </a:bodyPr>
          <a:lstStyle/>
          <a:p>
            <a:r>
              <a:rPr lang="en-US" dirty="0"/>
              <a:t>CAN I TAKE A CORRELATION OF TWO TIME SERIES?</a:t>
            </a:r>
          </a:p>
        </p:txBody>
      </p:sp>
      <p:sp>
        <p:nvSpPr>
          <p:cNvPr id="3" name="Content Placeholder 2">
            <a:extLst>
              <a:ext uri="{FF2B5EF4-FFF2-40B4-BE49-F238E27FC236}">
                <a16:creationId xmlns:a16="http://schemas.microsoft.com/office/drawing/2014/main" id="{6129762C-B043-4D97-96B1-CB7D28B8CB20}"/>
              </a:ext>
            </a:extLst>
          </p:cNvPr>
          <p:cNvSpPr>
            <a:spLocks noGrp="1"/>
          </p:cNvSpPr>
          <p:nvPr>
            <p:ph idx="1"/>
          </p:nvPr>
        </p:nvSpPr>
        <p:spPr>
          <a:xfrm>
            <a:off x="211756" y="1084727"/>
            <a:ext cx="11752447" cy="5449238"/>
          </a:xfrm>
        </p:spPr>
        <p:txBody>
          <a:bodyPr>
            <a:normAutofit/>
          </a:bodyPr>
          <a:lstStyle/>
          <a:p>
            <a:pPr marL="0" indent="0">
              <a:buNone/>
            </a:pPr>
            <a:r>
              <a:rPr lang="en-US" b="1" dirty="0"/>
              <a:t>What can cause problems</a:t>
            </a:r>
          </a:p>
          <a:p>
            <a:r>
              <a:rPr lang="en-US" dirty="0"/>
              <a:t>If your data within a time series has </a:t>
            </a:r>
            <a:r>
              <a:rPr lang="en-US" b="1" dirty="0"/>
              <a:t>persistence, </a:t>
            </a:r>
            <a:r>
              <a:rPr lang="en-US" dirty="0"/>
              <a:t>aka </a:t>
            </a:r>
            <a:r>
              <a:rPr lang="en-US" b="1" dirty="0"/>
              <a:t>serial correlation, </a:t>
            </a:r>
            <a:r>
              <a:rPr lang="en-US" dirty="0"/>
              <a:t>the observations within a series aren’t independent from each other – violates assumptions </a:t>
            </a:r>
          </a:p>
          <a:p>
            <a:pPr lvl="1"/>
            <a:r>
              <a:rPr lang="en-US" i="1" dirty="0"/>
              <a:t>Option:</a:t>
            </a:r>
            <a:r>
              <a:rPr lang="en-US" dirty="0"/>
              <a:t>  use averages over persistence time periods so your observations are more independent</a:t>
            </a:r>
          </a:p>
          <a:p>
            <a:pPr lvl="1"/>
            <a:r>
              <a:rPr lang="en-US" i="1" dirty="0"/>
              <a:t>Option:  </a:t>
            </a:r>
            <a:r>
              <a:rPr lang="en-US" dirty="0"/>
              <a:t>use observations over a particular time period for many years (e.g., average Jan var1 over last 100 years vs. average Jan var2 over last 100 years)</a:t>
            </a:r>
            <a:r>
              <a:rPr lang="en-US" i="1" dirty="0"/>
              <a:t> </a:t>
            </a:r>
          </a:p>
          <a:p>
            <a:pPr marL="914400" lvl="2" indent="0">
              <a:buNone/>
            </a:pPr>
            <a:endParaRPr lang="en-US" i="1" dirty="0"/>
          </a:p>
        </p:txBody>
      </p:sp>
      <p:sp>
        <p:nvSpPr>
          <p:cNvPr id="4" name="Text Placeholder 3">
            <a:extLst>
              <a:ext uri="{FF2B5EF4-FFF2-40B4-BE49-F238E27FC236}">
                <a16:creationId xmlns:a16="http://schemas.microsoft.com/office/drawing/2014/main" id="{710A9C5B-59A0-4AB8-9DC1-ACDD227D78BD}"/>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2565733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20D32-0A7D-49D2-8CF0-1240B04CB6A0}"/>
              </a:ext>
            </a:extLst>
          </p:cNvPr>
          <p:cNvSpPr>
            <a:spLocks noGrp="1"/>
          </p:cNvSpPr>
          <p:nvPr>
            <p:ph type="title"/>
          </p:nvPr>
        </p:nvSpPr>
        <p:spPr/>
        <p:txBody>
          <a:bodyPr>
            <a:normAutofit fontScale="90000"/>
          </a:bodyPr>
          <a:lstStyle/>
          <a:p>
            <a:r>
              <a:rPr lang="en-US" dirty="0"/>
              <a:t>CAN I TAKE A CORRELATION OF TWO TIME SERIES?</a:t>
            </a:r>
          </a:p>
        </p:txBody>
      </p:sp>
      <p:sp>
        <p:nvSpPr>
          <p:cNvPr id="3" name="Content Placeholder 2">
            <a:extLst>
              <a:ext uri="{FF2B5EF4-FFF2-40B4-BE49-F238E27FC236}">
                <a16:creationId xmlns:a16="http://schemas.microsoft.com/office/drawing/2014/main" id="{6129762C-B043-4D97-96B1-CB7D28B8CB20}"/>
              </a:ext>
            </a:extLst>
          </p:cNvPr>
          <p:cNvSpPr>
            <a:spLocks noGrp="1"/>
          </p:cNvSpPr>
          <p:nvPr>
            <p:ph idx="1"/>
          </p:nvPr>
        </p:nvSpPr>
        <p:spPr>
          <a:xfrm>
            <a:off x="211756" y="1084727"/>
            <a:ext cx="11752447" cy="5135201"/>
          </a:xfrm>
        </p:spPr>
        <p:txBody>
          <a:bodyPr>
            <a:normAutofit/>
          </a:bodyPr>
          <a:lstStyle/>
          <a:p>
            <a:pPr marL="0" indent="0">
              <a:buNone/>
            </a:pPr>
            <a:r>
              <a:rPr lang="en-US" b="1" dirty="0"/>
              <a:t>What can cause problems</a:t>
            </a:r>
          </a:p>
          <a:p>
            <a:r>
              <a:rPr lang="en-US" dirty="0"/>
              <a:t>If your data in both time series have a </a:t>
            </a:r>
            <a:r>
              <a:rPr lang="en-US" b="1" dirty="0"/>
              <a:t>trend</a:t>
            </a:r>
            <a:r>
              <a:rPr lang="en-US" dirty="0"/>
              <a:t> </a:t>
            </a:r>
          </a:p>
          <a:p>
            <a:pPr lvl="1"/>
            <a:r>
              <a:rPr lang="en-US" i="1" dirty="0"/>
              <a:t>Spurious correlations:</a:t>
            </a:r>
            <a:r>
              <a:rPr lang="en-US" dirty="0"/>
              <a:t> when two sets of data appear to have a strong relationship, but it’s due to a confounding third factor</a:t>
            </a:r>
          </a:p>
          <a:p>
            <a:pPr lvl="2"/>
            <a:r>
              <a:rPr lang="en-US" i="1" dirty="0"/>
              <a:t>Example:</a:t>
            </a:r>
            <a:r>
              <a:rPr lang="en-US" dirty="0"/>
              <a:t>  shark attacks + </a:t>
            </a:r>
            <a:r>
              <a:rPr lang="en-US" dirty="0" err="1"/>
              <a:t>icecream</a:t>
            </a:r>
            <a:r>
              <a:rPr lang="en-US" dirty="0"/>
              <a:t> – both may increase as summer progresses!</a:t>
            </a:r>
          </a:p>
          <a:p>
            <a:pPr lvl="1"/>
            <a:r>
              <a:rPr lang="en-US" i="1" dirty="0"/>
              <a:t>Option:</a:t>
            </a:r>
            <a:r>
              <a:rPr lang="en-US" dirty="0"/>
              <a:t> detrend each time series (linear regression with time as the independent variable)</a:t>
            </a:r>
          </a:p>
          <a:p>
            <a:pPr marL="914400" lvl="2" indent="0">
              <a:buNone/>
            </a:pPr>
            <a:endParaRPr lang="en-US" dirty="0"/>
          </a:p>
          <a:p>
            <a:r>
              <a:rPr lang="en-US" dirty="0"/>
              <a:t>Time series data can also have </a:t>
            </a:r>
            <a:r>
              <a:rPr lang="en-US" b="1" dirty="0"/>
              <a:t>seasonality, </a:t>
            </a:r>
            <a:r>
              <a:rPr lang="en-US" dirty="0"/>
              <a:t>and/or </a:t>
            </a:r>
            <a:r>
              <a:rPr lang="en-US" b="1" dirty="0"/>
              <a:t>less predictable patterns </a:t>
            </a:r>
          </a:p>
          <a:p>
            <a:pPr lvl="1"/>
            <a:r>
              <a:rPr lang="en-US" i="1" dirty="0"/>
              <a:t>Seasonality: </a:t>
            </a:r>
            <a:r>
              <a:rPr lang="en-US" dirty="0"/>
              <a:t>predictable patterns that recur at &lt;= 1 year intervals </a:t>
            </a:r>
            <a:endParaRPr lang="en-US" i="1" dirty="0"/>
          </a:p>
          <a:p>
            <a:pPr lvl="1"/>
            <a:r>
              <a:rPr lang="en-US" i="1" dirty="0"/>
              <a:t>Option: </a:t>
            </a:r>
            <a:r>
              <a:rPr lang="en-US" dirty="0"/>
              <a:t>remove seasonality </a:t>
            </a:r>
            <a:endParaRPr lang="en-US" i="1" dirty="0"/>
          </a:p>
          <a:p>
            <a:pPr lvl="1"/>
            <a:endParaRPr lang="en-US" i="1" dirty="0"/>
          </a:p>
          <a:p>
            <a:pPr lvl="2"/>
            <a:endParaRPr lang="en-US" i="1" dirty="0"/>
          </a:p>
        </p:txBody>
      </p:sp>
      <p:sp>
        <p:nvSpPr>
          <p:cNvPr id="4" name="Text Placeholder 3">
            <a:extLst>
              <a:ext uri="{FF2B5EF4-FFF2-40B4-BE49-F238E27FC236}">
                <a16:creationId xmlns:a16="http://schemas.microsoft.com/office/drawing/2014/main" id="{710A9C5B-59A0-4AB8-9DC1-ACDD227D78BD}"/>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203700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orther hemisphere map of point correlation">
            <a:extLst>
              <a:ext uri="{FF2B5EF4-FFF2-40B4-BE49-F238E27FC236}">
                <a16:creationId xmlns:a16="http://schemas.microsoft.com/office/drawing/2014/main" id="{C860C96F-0783-405A-8FFC-222AB3366B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20564" y="1086062"/>
            <a:ext cx="3895725" cy="39243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5C43C6C-EC9E-4E6F-A79D-6C38E9944F41}"/>
              </a:ext>
            </a:extLst>
          </p:cNvPr>
          <p:cNvSpPr>
            <a:spLocks noGrp="1"/>
          </p:cNvSpPr>
          <p:nvPr>
            <p:ph type="title"/>
          </p:nvPr>
        </p:nvSpPr>
        <p:spPr/>
        <p:txBody>
          <a:bodyPr/>
          <a:lstStyle/>
          <a:p>
            <a:r>
              <a:rPr lang="en-US" dirty="0"/>
              <a:t>MORE ON SPATIAL CORRELATION</a:t>
            </a:r>
          </a:p>
        </p:txBody>
      </p:sp>
      <p:sp>
        <p:nvSpPr>
          <p:cNvPr id="3" name="Content Placeholder 2">
            <a:extLst>
              <a:ext uri="{FF2B5EF4-FFF2-40B4-BE49-F238E27FC236}">
                <a16:creationId xmlns:a16="http://schemas.microsoft.com/office/drawing/2014/main" id="{C2AFB5C6-6A28-4A5F-A259-928DE3A02711}"/>
              </a:ext>
            </a:extLst>
          </p:cNvPr>
          <p:cNvSpPr>
            <a:spLocks noGrp="1"/>
          </p:cNvSpPr>
          <p:nvPr>
            <p:ph idx="1"/>
          </p:nvPr>
        </p:nvSpPr>
        <p:spPr>
          <a:xfrm>
            <a:off x="211757" y="1359936"/>
            <a:ext cx="7165588" cy="4518350"/>
          </a:xfrm>
        </p:spPr>
        <p:txBody>
          <a:bodyPr/>
          <a:lstStyle/>
          <a:p>
            <a:r>
              <a:rPr lang="en-US" dirty="0"/>
              <a:t>Simple expression of spatial relationships:  </a:t>
            </a:r>
            <a:r>
              <a:rPr lang="en-US" b="1" dirty="0"/>
              <a:t>(single-point) correlation map</a:t>
            </a:r>
          </a:p>
          <a:p>
            <a:r>
              <a:rPr lang="en-US" b="1" dirty="0"/>
              <a:t>Correlation map:</a:t>
            </a:r>
            <a:r>
              <a:rPr lang="en-US" dirty="0"/>
              <a:t>  </a:t>
            </a:r>
          </a:p>
          <a:p>
            <a:pPr lvl="1"/>
            <a:r>
              <a:rPr lang="en-US" dirty="0"/>
              <a:t>a map showing how a quantity at one location is related to quantities at various other locations</a:t>
            </a:r>
          </a:p>
          <a:p>
            <a:pPr lvl="1"/>
            <a:r>
              <a:rPr lang="en-US" dirty="0"/>
              <a:t>or how an external quantity is related to quantities at various locations</a:t>
            </a:r>
          </a:p>
          <a:p>
            <a:pPr marL="457200" lvl="1" indent="0">
              <a:buNone/>
            </a:pPr>
            <a:endParaRPr lang="en-US" dirty="0"/>
          </a:p>
        </p:txBody>
      </p:sp>
      <p:sp>
        <p:nvSpPr>
          <p:cNvPr id="4" name="Text Placeholder 3">
            <a:extLst>
              <a:ext uri="{FF2B5EF4-FFF2-40B4-BE49-F238E27FC236}">
                <a16:creationId xmlns:a16="http://schemas.microsoft.com/office/drawing/2014/main" id="{67CD8B62-8661-4A60-A958-653C6CAAEF3B}"/>
              </a:ext>
            </a:extLst>
          </p:cNvPr>
          <p:cNvSpPr>
            <a:spLocks noGrp="1"/>
          </p:cNvSpPr>
          <p:nvPr>
            <p:ph type="body" sz="quarter" idx="14"/>
          </p:nvPr>
        </p:nvSpPr>
        <p:spPr/>
        <p:txBody>
          <a:bodyPr/>
          <a:lstStyle/>
          <a:p>
            <a:r>
              <a:rPr lang="en-US" dirty="0"/>
              <a:t>Image courtesy of </a:t>
            </a:r>
            <a:r>
              <a:rPr lang="en-US" dirty="0">
                <a:hlinkClick r:id="rId3">
                  <a:extLst>
                    <a:ext uri="{A12FA001-AC4F-418D-AE19-62706E023703}">
                      <ahyp:hlinkClr xmlns:ahyp="http://schemas.microsoft.com/office/drawing/2018/hyperlinkcolor" val="tx"/>
                    </a:ext>
                  </a:extLst>
                </a:hlinkClick>
              </a:rPr>
              <a:t>https://training.weather.gov/pds/climate/pcu2/statistics/Stats/part2/Corr_Space.htm</a:t>
            </a:r>
            <a:r>
              <a:rPr lang="en-US" dirty="0"/>
              <a:t> (</a:t>
            </a:r>
            <a:r>
              <a:rPr lang="en-US" b="0" i="0" dirty="0">
                <a:effectLst/>
                <a:latin typeface="Arial" panose="020B0604020202020204" pitchFamily="34" charset="0"/>
              </a:rPr>
              <a:t>Prashant </a:t>
            </a:r>
            <a:r>
              <a:rPr lang="en-US" b="0" i="0" dirty="0" err="1">
                <a:effectLst/>
                <a:latin typeface="Arial" panose="020B0604020202020204" pitchFamily="34" charset="0"/>
              </a:rPr>
              <a:t>Sardeshmukh</a:t>
            </a:r>
            <a:r>
              <a:rPr lang="en-US" b="0" i="0" dirty="0">
                <a:effectLst/>
                <a:latin typeface="Arial" panose="020B0604020202020204" pitchFamily="34" charset="0"/>
              </a:rPr>
              <a:t>, CDC/OAR)</a:t>
            </a:r>
            <a:endParaRPr lang="en-US" dirty="0"/>
          </a:p>
        </p:txBody>
      </p:sp>
      <p:sp>
        <p:nvSpPr>
          <p:cNvPr id="5" name="TextBox 4">
            <a:extLst>
              <a:ext uri="{FF2B5EF4-FFF2-40B4-BE49-F238E27FC236}">
                <a16:creationId xmlns:a16="http://schemas.microsoft.com/office/drawing/2014/main" id="{7F91CECA-29FA-4CC5-9444-A179D363C372}"/>
              </a:ext>
            </a:extLst>
          </p:cNvPr>
          <p:cNvSpPr txBox="1"/>
          <p:nvPr/>
        </p:nvSpPr>
        <p:spPr>
          <a:xfrm>
            <a:off x="7715755" y="5010362"/>
            <a:ext cx="4357876" cy="892552"/>
          </a:xfrm>
          <a:prstGeom prst="rect">
            <a:avLst/>
          </a:prstGeom>
          <a:noFill/>
        </p:spPr>
        <p:txBody>
          <a:bodyPr wrap="square" rtlCol="0">
            <a:spAutoFit/>
          </a:bodyPr>
          <a:lstStyle/>
          <a:p>
            <a:r>
              <a:rPr lang="en-US" sz="1300" dirty="0"/>
              <a:t>Correlation map of 500 mb heights.  Black dot in the Pacific Ocean is the location to which all correlation to other locations are calculated.  Red shades are positive correlations, blue negative.  Ignore the yellow arrow! </a:t>
            </a:r>
          </a:p>
        </p:txBody>
      </p:sp>
    </p:spTree>
    <p:extLst>
      <p:ext uri="{BB962C8B-B14F-4D97-AF65-F5344CB8AC3E}">
        <p14:creationId xmlns:p14="http://schemas.microsoft.com/office/powerpoint/2010/main" val="3623626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43C6C-EC9E-4E6F-A79D-6C38E9944F41}"/>
              </a:ext>
            </a:extLst>
          </p:cNvPr>
          <p:cNvSpPr>
            <a:spLocks noGrp="1"/>
          </p:cNvSpPr>
          <p:nvPr>
            <p:ph type="title"/>
          </p:nvPr>
        </p:nvSpPr>
        <p:spPr/>
        <p:txBody>
          <a:bodyPr/>
          <a:lstStyle/>
          <a:p>
            <a:r>
              <a:rPr lang="en-US" dirty="0"/>
              <a:t>MORE ON SPATIAL CORRELATION</a:t>
            </a:r>
          </a:p>
        </p:txBody>
      </p:sp>
      <p:sp>
        <p:nvSpPr>
          <p:cNvPr id="3" name="Content Placeholder 2">
            <a:extLst>
              <a:ext uri="{FF2B5EF4-FFF2-40B4-BE49-F238E27FC236}">
                <a16:creationId xmlns:a16="http://schemas.microsoft.com/office/drawing/2014/main" id="{C2AFB5C6-6A28-4A5F-A259-928DE3A02711}"/>
              </a:ext>
            </a:extLst>
          </p:cNvPr>
          <p:cNvSpPr>
            <a:spLocks noGrp="1"/>
          </p:cNvSpPr>
          <p:nvPr>
            <p:ph idx="1"/>
          </p:nvPr>
        </p:nvSpPr>
        <p:spPr>
          <a:xfrm>
            <a:off x="211757" y="1359936"/>
            <a:ext cx="7165588" cy="4518350"/>
          </a:xfrm>
        </p:spPr>
        <p:txBody>
          <a:bodyPr/>
          <a:lstStyle/>
          <a:p>
            <a:r>
              <a:rPr lang="en-US" dirty="0"/>
              <a:t>Can calculate </a:t>
            </a:r>
            <a:r>
              <a:rPr lang="en-US" b="1" i="1" dirty="0"/>
              <a:t>Moran </a:t>
            </a:r>
            <a:r>
              <a:rPr lang="en-US" dirty="0"/>
              <a:t>statistics</a:t>
            </a:r>
            <a:r>
              <a:rPr lang="en-US" b="1" dirty="0"/>
              <a:t>  - </a:t>
            </a:r>
            <a:r>
              <a:rPr lang="en-US" dirty="0"/>
              <a:t>quantifying how much similar features are  clustering/where</a:t>
            </a:r>
            <a:endParaRPr lang="en-US" b="1" dirty="0"/>
          </a:p>
          <a:p>
            <a:pPr lvl="1"/>
            <a:r>
              <a:rPr lang="en-US" dirty="0"/>
              <a:t>Correlation coefficient between a quantity </a:t>
            </a:r>
          </a:p>
          <a:p>
            <a:pPr marL="457200" lvl="1" indent="0">
              <a:buNone/>
            </a:pPr>
            <a:r>
              <a:rPr lang="en-US" dirty="0"/>
              <a:t>and its surrounding values </a:t>
            </a:r>
          </a:p>
          <a:p>
            <a:pPr lvl="1"/>
            <a:r>
              <a:rPr lang="en-US" dirty="0"/>
              <a:t>Different techniques for defining </a:t>
            </a:r>
          </a:p>
          <a:p>
            <a:pPr marL="457200" lvl="1" indent="0">
              <a:buNone/>
            </a:pPr>
            <a:r>
              <a:rPr lang="en-US" dirty="0"/>
              <a:t>“neighbor” </a:t>
            </a:r>
          </a:p>
          <a:p>
            <a:pPr lvl="1"/>
            <a:r>
              <a:rPr lang="en-US" dirty="0"/>
              <a:t>Global and local versions</a:t>
            </a:r>
          </a:p>
          <a:p>
            <a:pPr lvl="1"/>
            <a:endParaRPr lang="en-US" dirty="0"/>
          </a:p>
          <a:p>
            <a:pPr marL="457200" lvl="1" indent="0">
              <a:buNone/>
            </a:pPr>
            <a:endParaRPr lang="en-US" dirty="0"/>
          </a:p>
        </p:txBody>
      </p:sp>
      <p:sp>
        <p:nvSpPr>
          <p:cNvPr id="4" name="Text Placeholder 3">
            <a:extLst>
              <a:ext uri="{FF2B5EF4-FFF2-40B4-BE49-F238E27FC236}">
                <a16:creationId xmlns:a16="http://schemas.microsoft.com/office/drawing/2014/main" id="{67CD8B62-8661-4A60-A958-653C6CAAEF3B}"/>
              </a:ext>
            </a:extLst>
          </p:cNvPr>
          <p:cNvSpPr>
            <a:spLocks noGrp="1"/>
          </p:cNvSpPr>
          <p:nvPr>
            <p:ph type="body" sz="quarter" idx="14"/>
          </p:nvPr>
        </p:nvSpPr>
        <p:spPr>
          <a:xfrm>
            <a:off x="211757" y="6213160"/>
            <a:ext cx="11480134" cy="394430"/>
          </a:xfrm>
        </p:spPr>
        <p:txBody>
          <a:bodyPr/>
          <a:lstStyle/>
          <a:p>
            <a:pPr algn="l"/>
            <a:r>
              <a:rPr lang="en-US" sz="1200" dirty="0">
                <a:latin typeface="+mj-lt"/>
              </a:rPr>
              <a:t>Courtesy of  </a:t>
            </a:r>
            <a:r>
              <a:rPr lang="en-US" sz="1200" i="0" dirty="0">
                <a:effectLst/>
                <a:latin typeface="+mj-lt"/>
              </a:rPr>
              <a:t>Intro to GIS and Spatial Analysis, by </a:t>
            </a:r>
            <a:r>
              <a:rPr lang="en-US" sz="1200" dirty="0">
                <a:latin typeface="+mj-lt"/>
              </a:rPr>
              <a:t>Manuel </a:t>
            </a:r>
            <a:r>
              <a:rPr lang="en-US" sz="1200" dirty="0" err="1">
                <a:latin typeface="+mj-lt"/>
              </a:rPr>
              <a:t>Gimond</a:t>
            </a:r>
            <a:r>
              <a:rPr lang="en-US" sz="1200" dirty="0">
                <a:latin typeface="+mj-lt"/>
              </a:rPr>
              <a:t>; </a:t>
            </a:r>
            <a:r>
              <a:rPr lang="en-US" sz="1200" dirty="0">
                <a:latin typeface="+mj-lt"/>
                <a:hlinkClick r:id="rId2">
                  <a:extLst>
                    <a:ext uri="{A12FA001-AC4F-418D-AE19-62706E023703}">
                      <ahyp:hlinkClr xmlns:ahyp="http://schemas.microsoft.com/office/drawing/2018/hyperlinkcolor" val="tx"/>
                    </a:ext>
                  </a:extLst>
                </a:hlinkClick>
              </a:rPr>
              <a:t>https://mgimond.github.io/Spatial/spatial-autocorrelation.html</a:t>
            </a:r>
            <a:r>
              <a:rPr lang="en-US" sz="1200" dirty="0">
                <a:latin typeface="+mj-lt"/>
              </a:rPr>
              <a:t> </a:t>
            </a:r>
          </a:p>
          <a:p>
            <a:pPr algn="l"/>
            <a:r>
              <a:rPr lang="en-US" sz="1200" dirty="0">
                <a:latin typeface="+mj-lt"/>
              </a:rPr>
              <a:t>(License:  </a:t>
            </a:r>
            <a:r>
              <a:rPr lang="en-US" sz="1200" dirty="0">
                <a:latin typeface="+mj-lt"/>
                <a:hlinkClick r:id="rId3">
                  <a:extLst>
                    <a:ext uri="{A12FA001-AC4F-418D-AE19-62706E023703}">
                      <ahyp:hlinkClr xmlns:ahyp="http://schemas.microsoft.com/office/drawing/2018/hyperlinkcolor" val="tx"/>
                    </a:ext>
                  </a:extLst>
                </a:hlinkClick>
              </a:rPr>
              <a:t>https://creativecommons.org/licenses/by-nc/4.0/legalcode</a:t>
            </a:r>
            <a:r>
              <a:rPr lang="en-US" sz="1200" dirty="0">
                <a:latin typeface="+mj-lt"/>
              </a:rPr>
              <a:t>) </a:t>
            </a:r>
          </a:p>
          <a:p>
            <a:endParaRPr lang="en-US" dirty="0"/>
          </a:p>
        </p:txBody>
      </p:sp>
      <p:pic>
        <p:nvPicPr>
          <p:cNvPr id="6" name="Picture 2">
            <a:extLst>
              <a:ext uri="{FF2B5EF4-FFF2-40B4-BE49-F238E27FC236}">
                <a16:creationId xmlns:a16="http://schemas.microsoft.com/office/drawing/2014/main" id="{BB866E62-67EB-4A5F-9A87-E190E3E49D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4818" y="2172097"/>
            <a:ext cx="5437073" cy="2861542"/>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
            <a:extLst>
              <a:ext uri="{FF2B5EF4-FFF2-40B4-BE49-F238E27FC236}">
                <a16:creationId xmlns:a16="http://schemas.microsoft.com/office/drawing/2014/main" id="{25A62F25-04B2-435C-92EE-92C570D25444}"/>
              </a:ext>
            </a:extLst>
          </p:cNvPr>
          <p:cNvSpPr txBox="1">
            <a:spLocks/>
          </p:cNvSpPr>
          <p:nvPr/>
        </p:nvSpPr>
        <p:spPr>
          <a:xfrm>
            <a:off x="211757" y="211016"/>
            <a:ext cx="11752446" cy="1148920"/>
          </a:xfrm>
          <a:prstGeom prst="rect">
            <a:avLst/>
          </a:prstGeom>
        </p:spPr>
        <p:txBody>
          <a:bodyPr vert="horz" lIns="91440" tIns="45720" rIns="91440" bIns="45720" rtlCol="0" anchor="ctr">
            <a:normAutofit/>
          </a:bodyPr>
          <a:lstStyle>
            <a:lvl1pPr algn="l" defTabSz="914400" rtl="0" eaLnBrk="1" latinLnBrk="0" hangingPunct="1">
              <a:lnSpc>
                <a:spcPct val="80000"/>
              </a:lnSpc>
              <a:spcBef>
                <a:spcPct val="0"/>
              </a:spcBef>
              <a:buNone/>
              <a:defRPr sz="5400" b="1" kern="1200" spc="-300" baseline="0">
                <a:solidFill>
                  <a:srgbClr val="26416B"/>
                </a:solidFill>
                <a:latin typeface="+mj-lt"/>
                <a:ea typeface="+mj-ea"/>
                <a:cs typeface="+mj-cs"/>
              </a:defRPr>
            </a:lvl1pPr>
          </a:lstStyle>
          <a:p>
            <a:r>
              <a:rPr lang="en-US"/>
              <a:t>MORE ON SPATIAL CORRELATION</a:t>
            </a:r>
            <a:endParaRPr lang="en-US" dirty="0"/>
          </a:p>
        </p:txBody>
      </p:sp>
    </p:spTree>
    <p:extLst>
      <p:ext uri="{BB962C8B-B14F-4D97-AF65-F5344CB8AC3E}">
        <p14:creationId xmlns:p14="http://schemas.microsoft.com/office/powerpoint/2010/main" val="1308073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DCEE68D-A02B-485B-AA7E-DE2420A3B70F}"/>
              </a:ext>
            </a:extLst>
          </p:cNvPr>
          <p:cNvSpPr>
            <a:spLocks noGrp="1"/>
          </p:cNvSpPr>
          <p:nvPr>
            <p:ph type="body" sz="quarter" idx="14"/>
          </p:nvPr>
        </p:nvSpPr>
        <p:spPr/>
        <p:txBody>
          <a:bodyPr/>
          <a:lstStyle/>
          <a:p>
            <a:endParaRPr lang="en-US"/>
          </a:p>
        </p:txBody>
      </p:sp>
      <p:pic>
        <p:nvPicPr>
          <p:cNvPr id="2050" name="Picture 2" descr="Red points and polygons highlight counties with high income values surrounded by high income counties. Blue points and polygons highlight counties with low income values surrounded by low income counties.">
            <a:extLst>
              <a:ext uri="{FF2B5EF4-FFF2-40B4-BE49-F238E27FC236}">
                <a16:creationId xmlns:a16="http://schemas.microsoft.com/office/drawing/2014/main" id="{16E2E8AE-BC9D-434E-BD20-5F9E189DEB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40855" y="271610"/>
            <a:ext cx="3792553" cy="4624281"/>
          </a:xfrm>
          <a:prstGeom prst="rect">
            <a:avLst/>
          </a:prstGeom>
          <a:noFill/>
          <a:extLst>
            <a:ext uri="{909E8E84-426E-40DD-AFC4-6F175D3DCCD1}">
              <a14:hiddenFill xmlns:a14="http://schemas.microsoft.com/office/drawing/2010/main">
                <a:solidFill>
                  <a:srgbClr val="FFFFFF"/>
                </a:solidFill>
              </a14:hiddenFill>
            </a:ext>
          </a:extLst>
        </p:spPr>
      </p:pic>
      <p:sp>
        <p:nvSpPr>
          <p:cNvPr id="7" name="Text Placeholder 3">
            <a:extLst>
              <a:ext uri="{FF2B5EF4-FFF2-40B4-BE49-F238E27FC236}">
                <a16:creationId xmlns:a16="http://schemas.microsoft.com/office/drawing/2014/main" id="{16C2B86E-BF67-4063-952F-093AE5C207AA}"/>
              </a:ext>
            </a:extLst>
          </p:cNvPr>
          <p:cNvSpPr txBox="1">
            <a:spLocks/>
          </p:cNvSpPr>
          <p:nvPr/>
        </p:nvSpPr>
        <p:spPr>
          <a:xfrm>
            <a:off x="211757" y="6213160"/>
            <a:ext cx="11480134" cy="394430"/>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200" kern="1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atin typeface="+mj-lt"/>
              </a:rPr>
              <a:t>Courtesy of  Intro to GIS and Spatial Analysis, by Manuel Gimond; </a:t>
            </a:r>
            <a:r>
              <a:rPr lang="en-US">
                <a:latin typeface="+mj-lt"/>
                <a:hlinkClick r:id="rId3">
                  <a:extLst>
                    <a:ext uri="{A12FA001-AC4F-418D-AE19-62706E023703}">
                      <ahyp:hlinkClr xmlns:ahyp="http://schemas.microsoft.com/office/drawing/2018/hyperlinkcolor" val="tx"/>
                    </a:ext>
                  </a:extLst>
                </a:hlinkClick>
              </a:rPr>
              <a:t>https://mgimond.github.io/Spatial/spatial-autocorrelation.html</a:t>
            </a:r>
            <a:r>
              <a:rPr lang="en-US">
                <a:latin typeface="+mj-lt"/>
              </a:rPr>
              <a:t> </a:t>
            </a:r>
          </a:p>
          <a:p>
            <a:r>
              <a:rPr lang="en-US">
                <a:latin typeface="+mj-lt"/>
              </a:rPr>
              <a:t>(License:  </a:t>
            </a:r>
            <a:r>
              <a:rPr lang="en-US">
                <a:latin typeface="+mj-lt"/>
                <a:hlinkClick r:id="rId4">
                  <a:extLst>
                    <a:ext uri="{A12FA001-AC4F-418D-AE19-62706E023703}">
                      <ahyp:hlinkClr xmlns:ahyp="http://schemas.microsoft.com/office/drawing/2018/hyperlinkcolor" val="tx"/>
                    </a:ext>
                  </a:extLst>
                </a:hlinkClick>
              </a:rPr>
              <a:t>https://creativecommons.org/licenses/by-nc/4.0/legalcode</a:t>
            </a:r>
            <a:r>
              <a:rPr lang="en-US">
                <a:latin typeface="+mj-lt"/>
              </a:rPr>
              <a:t>) </a:t>
            </a:r>
          </a:p>
          <a:p>
            <a:endParaRPr lang="en-US" dirty="0"/>
          </a:p>
        </p:txBody>
      </p:sp>
      <p:sp>
        <p:nvSpPr>
          <p:cNvPr id="8" name="Title 1">
            <a:extLst>
              <a:ext uri="{FF2B5EF4-FFF2-40B4-BE49-F238E27FC236}">
                <a16:creationId xmlns:a16="http://schemas.microsoft.com/office/drawing/2014/main" id="{81E65915-F4ED-4EB5-B279-AF840E0CA36C}"/>
              </a:ext>
            </a:extLst>
          </p:cNvPr>
          <p:cNvSpPr txBox="1">
            <a:spLocks/>
          </p:cNvSpPr>
          <p:nvPr/>
        </p:nvSpPr>
        <p:spPr>
          <a:xfrm>
            <a:off x="211757" y="211016"/>
            <a:ext cx="11752446" cy="1148920"/>
          </a:xfrm>
          <a:prstGeom prst="rect">
            <a:avLst/>
          </a:prstGeom>
        </p:spPr>
        <p:txBody>
          <a:bodyPr vert="horz" lIns="91440" tIns="45720" rIns="91440" bIns="45720" rtlCol="0" anchor="ctr">
            <a:normAutofit/>
          </a:bodyPr>
          <a:lstStyle>
            <a:lvl1pPr algn="l" defTabSz="914400" rtl="0" eaLnBrk="1" latinLnBrk="0" hangingPunct="1">
              <a:lnSpc>
                <a:spcPct val="80000"/>
              </a:lnSpc>
              <a:spcBef>
                <a:spcPct val="0"/>
              </a:spcBef>
              <a:buNone/>
              <a:defRPr sz="5400" b="1" kern="1200" spc="-300" baseline="0">
                <a:solidFill>
                  <a:srgbClr val="26416B"/>
                </a:solidFill>
                <a:latin typeface="+mj-lt"/>
                <a:ea typeface="+mj-ea"/>
                <a:cs typeface="+mj-cs"/>
              </a:defRPr>
            </a:lvl1pPr>
          </a:lstStyle>
          <a:p>
            <a:r>
              <a:rPr lang="en-US"/>
              <a:t>MORE ON SPATIAL CORRELATION</a:t>
            </a:r>
            <a:endParaRPr lang="en-US" dirty="0"/>
          </a:p>
        </p:txBody>
      </p:sp>
      <p:sp>
        <p:nvSpPr>
          <p:cNvPr id="9" name="Content Placeholder 2">
            <a:extLst>
              <a:ext uri="{FF2B5EF4-FFF2-40B4-BE49-F238E27FC236}">
                <a16:creationId xmlns:a16="http://schemas.microsoft.com/office/drawing/2014/main" id="{EBB7E284-34BB-400D-83F8-7286D9440F72}"/>
              </a:ext>
            </a:extLst>
          </p:cNvPr>
          <p:cNvSpPr>
            <a:spLocks noGrp="1"/>
          </p:cNvSpPr>
          <p:nvPr>
            <p:ph idx="1"/>
          </p:nvPr>
        </p:nvSpPr>
        <p:spPr>
          <a:xfrm>
            <a:off x="211757" y="1359936"/>
            <a:ext cx="7165588" cy="4518350"/>
          </a:xfrm>
        </p:spPr>
        <p:txBody>
          <a:bodyPr/>
          <a:lstStyle/>
          <a:p>
            <a:r>
              <a:rPr lang="en-US" dirty="0"/>
              <a:t>Can calculate </a:t>
            </a:r>
            <a:r>
              <a:rPr lang="en-US" b="1" i="1" dirty="0"/>
              <a:t>Moran </a:t>
            </a:r>
            <a:r>
              <a:rPr lang="en-US" dirty="0"/>
              <a:t>statistics</a:t>
            </a:r>
            <a:r>
              <a:rPr lang="en-US" b="1" dirty="0"/>
              <a:t>  - </a:t>
            </a:r>
            <a:r>
              <a:rPr lang="en-US" dirty="0"/>
              <a:t>quantifying how much similar features are  clustering/where</a:t>
            </a:r>
            <a:endParaRPr lang="en-US" b="1" dirty="0"/>
          </a:p>
          <a:p>
            <a:pPr lvl="1"/>
            <a:r>
              <a:rPr lang="en-US" dirty="0"/>
              <a:t>Correlation coefficient between a quantity </a:t>
            </a:r>
          </a:p>
          <a:p>
            <a:pPr marL="457200" lvl="1" indent="0">
              <a:buNone/>
            </a:pPr>
            <a:r>
              <a:rPr lang="en-US" dirty="0"/>
              <a:t>and its surrounding values </a:t>
            </a:r>
          </a:p>
          <a:p>
            <a:pPr lvl="1"/>
            <a:r>
              <a:rPr lang="en-US" dirty="0"/>
              <a:t>Different techniques for defining </a:t>
            </a:r>
          </a:p>
          <a:p>
            <a:pPr marL="457200" lvl="1" indent="0">
              <a:buNone/>
            </a:pPr>
            <a:r>
              <a:rPr lang="en-US" dirty="0"/>
              <a:t>“neighbor” </a:t>
            </a:r>
          </a:p>
          <a:p>
            <a:pPr lvl="1"/>
            <a:r>
              <a:rPr lang="en-US" dirty="0"/>
              <a:t>Global and local versions</a:t>
            </a:r>
          </a:p>
          <a:p>
            <a:pPr lvl="1"/>
            <a:endParaRPr lang="en-US" dirty="0"/>
          </a:p>
          <a:p>
            <a:pPr marL="457200" lvl="1" indent="0">
              <a:buNone/>
            </a:pPr>
            <a:endParaRPr lang="en-US" dirty="0"/>
          </a:p>
        </p:txBody>
      </p:sp>
      <p:sp>
        <p:nvSpPr>
          <p:cNvPr id="10" name="TextBox 9">
            <a:extLst>
              <a:ext uri="{FF2B5EF4-FFF2-40B4-BE49-F238E27FC236}">
                <a16:creationId xmlns:a16="http://schemas.microsoft.com/office/drawing/2014/main" id="{06BE7B28-9952-4A68-AFA3-1D94910D6B69}"/>
              </a:ext>
            </a:extLst>
          </p:cNvPr>
          <p:cNvSpPr txBox="1"/>
          <p:nvPr/>
        </p:nvSpPr>
        <p:spPr>
          <a:xfrm>
            <a:off x="7715755" y="5010362"/>
            <a:ext cx="4357876" cy="954107"/>
          </a:xfrm>
          <a:prstGeom prst="rect">
            <a:avLst/>
          </a:prstGeom>
          <a:noFill/>
        </p:spPr>
        <p:txBody>
          <a:bodyPr wrap="square" rtlCol="0">
            <a:spAutoFit/>
          </a:bodyPr>
          <a:lstStyle/>
          <a:p>
            <a:r>
              <a:rPr lang="en-US" sz="1300" dirty="0">
                <a:latin typeface="+mj-lt"/>
              </a:rPr>
              <a:t>“</a:t>
            </a:r>
            <a:r>
              <a:rPr lang="en-US" sz="1400" b="0" i="0" dirty="0">
                <a:solidFill>
                  <a:srgbClr val="777777"/>
                </a:solidFill>
                <a:effectLst/>
                <a:latin typeface="+mj-lt"/>
              </a:rPr>
              <a:t>Red points and polygons highlight counties with high income values surrounded by high income counties. Blue points and polygons highlight counties with low income values surrounded by low income counties.”</a:t>
            </a:r>
            <a:endParaRPr lang="en-US" sz="1300" dirty="0">
              <a:latin typeface="+mj-lt"/>
            </a:endParaRPr>
          </a:p>
        </p:txBody>
      </p:sp>
    </p:spTree>
    <p:extLst>
      <p:ext uri="{BB962C8B-B14F-4D97-AF65-F5344CB8AC3E}">
        <p14:creationId xmlns:p14="http://schemas.microsoft.com/office/powerpoint/2010/main" val="19794215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942476-8602-48B6-874A-DAFDA331B154}"/>
              </a:ext>
            </a:extLst>
          </p:cNvPr>
          <p:cNvSpPr>
            <a:spLocks noGrp="1"/>
          </p:cNvSpPr>
          <p:nvPr>
            <p:ph idx="1"/>
          </p:nvPr>
        </p:nvSpPr>
        <p:spPr/>
        <p:txBody>
          <a:bodyPr vert="horz" lIns="91440" tIns="45720" rIns="91440" bIns="45720" rtlCol="0" anchor="t">
            <a:normAutofit/>
          </a:bodyPr>
          <a:lstStyle/>
          <a:p>
            <a:pPr marL="0" indent="0">
              <a:buNone/>
            </a:pPr>
            <a:r>
              <a:rPr lang="en-US" b="1" u="sng" dirty="0"/>
              <a:t>NOTE</a:t>
            </a:r>
            <a:r>
              <a:rPr lang="en-US" dirty="0"/>
              <a:t>: </a:t>
            </a:r>
          </a:p>
          <a:p>
            <a:pPr marL="0" indent="0">
              <a:buNone/>
            </a:pPr>
            <a:r>
              <a:rPr lang="en-US" dirty="0"/>
              <a:t>--&gt; Identifying statistical relationships between variables is not only useful for further evaluation and prediction </a:t>
            </a:r>
            <a:endParaRPr lang="en-US" dirty="0">
              <a:cs typeface="Calibri"/>
            </a:endParaRPr>
          </a:p>
          <a:p>
            <a:pPr marL="0" indent="0">
              <a:buNone/>
            </a:pPr>
            <a:endParaRPr lang="en-US" dirty="0"/>
          </a:p>
          <a:p>
            <a:pPr marL="0" indent="0">
              <a:buNone/>
            </a:pPr>
            <a:r>
              <a:rPr lang="en-US" dirty="0"/>
              <a:t>BUT </a:t>
            </a:r>
            <a:endParaRPr lang="en-US" dirty="0">
              <a:cs typeface="Calibri"/>
            </a:endParaRPr>
          </a:p>
          <a:p>
            <a:pPr marL="0" indent="0">
              <a:buNone/>
            </a:pPr>
            <a:endParaRPr lang="en-US" dirty="0">
              <a:cs typeface="Calibri"/>
            </a:endParaRPr>
          </a:p>
          <a:p>
            <a:pPr marL="0" indent="0">
              <a:buNone/>
            </a:pPr>
            <a:r>
              <a:rPr lang="en-US" dirty="0"/>
              <a:t>--&gt; Also for making well-informed choices for your machine learning models!</a:t>
            </a:r>
          </a:p>
        </p:txBody>
      </p:sp>
      <p:sp>
        <p:nvSpPr>
          <p:cNvPr id="4" name="Text Placeholder 3">
            <a:extLst>
              <a:ext uri="{FF2B5EF4-FFF2-40B4-BE49-F238E27FC236}">
                <a16:creationId xmlns:a16="http://schemas.microsoft.com/office/drawing/2014/main" id="{2FB1CD7A-2A2F-436A-94F0-D17A4DD7B14A}"/>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12139076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10179</TotalTime>
  <Words>711</Words>
  <Application>Microsoft Office PowerPoint</Application>
  <PresentationFormat>Widescreen</PresentationFormat>
  <Paragraphs>63</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Open Sans</vt:lpstr>
      <vt:lpstr>Open Sans Light</vt:lpstr>
      <vt:lpstr>Office Theme</vt:lpstr>
      <vt:lpstr>HOW CAN WE USE CORRELATION?</vt:lpstr>
      <vt:lpstr>HOW CAN WE USE CORRELATION?</vt:lpstr>
      <vt:lpstr>CAN I TAKE A CORRELATION OF TWO TIME SERIES?</vt:lpstr>
      <vt:lpstr>CAN I TAKE A CORRELATION OF TWO TIME SERIES?</vt:lpstr>
      <vt:lpstr>MORE ON SPATIAL CORRELATION</vt:lpstr>
      <vt:lpstr>MORE ON SPATIAL CORRELATION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Klees, Alicia</dc:creator>
  <cp:lastModifiedBy>Klees, Alicia</cp:lastModifiedBy>
  <cp:revision>383</cp:revision>
  <dcterms:created xsi:type="dcterms:W3CDTF">2020-11-09T22:49:12Z</dcterms:created>
  <dcterms:modified xsi:type="dcterms:W3CDTF">2021-05-11T20:33:26Z</dcterms:modified>
</cp:coreProperties>
</file>

<file path=docProps/thumbnail.jpeg>
</file>